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67" r:id="rId5"/>
    <p:sldId id="268" r:id="rId6"/>
    <p:sldId id="259" r:id="rId7"/>
    <p:sldId id="261" r:id="rId8"/>
    <p:sldId id="260" r:id="rId9"/>
    <p:sldId id="262" r:id="rId10"/>
    <p:sldId id="270" r:id="rId11"/>
    <p:sldId id="263" r:id="rId12"/>
    <p:sldId id="264" r:id="rId13"/>
    <p:sldId id="265" r:id="rId14"/>
    <p:sldId id="269" r:id="rId15"/>
    <p:sldId id="271" r:id="rId16"/>
    <p:sldId id="272" r:id="rId17"/>
    <p:sldId id="26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90" d="100"/>
          <a:sy n="90" d="100"/>
        </p:scale>
        <p:origin x="232" y="5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6BD75-F841-B649-B5F7-120543F97E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794989-BF82-D446-8148-25D060B2C0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4BFE2-DD49-8942-B345-A3FB472E7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8382A-2448-3E4D-9996-296C28DEA9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E916B-0884-A944-81D3-93B6B4912D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0721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C22719-AEF4-C847-9C59-88D1FDEE1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B167D8-17AE-0049-9F2A-CBB28526CC9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0A129-9420-6449-AA7C-D332AF3834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C3521-E2A6-4A41-AEEF-3F77EB46EB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AFC2DA-6990-F64D-9E0F-B37AEC7E4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141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A91A0F-8509-F144-83CD-91A9E22B23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BCCC06-C153-FA4C-85A6-CC2F266F1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AC9C7E-9371-E945-97B4-D6FF958ED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69EA03-ABD7-9341-ABD5-C0361553E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69EA0-31D7-2942-87B0-E32D49E07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5095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1E8E3E-4510-4B45-988F-A7F95BF0A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9E724E-0C6E-AB4D-B27B-F969A6B277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DFA96D-CB34-7A4C-B063-9A9B729AF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F42173-52CF-8549-8D95-C07581A99D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FBFA69-FBC2-B640-91C5-0B2EA7EDC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868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72C20A-4EBF-FE4C-8299-084C72B4BA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74E1E3-7A89-A447-9D8E-F49D9C1B0E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6798BA-3AE4-5B43-B381-778285D0D6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A914E0-5E98-3740-B602-0C4801B6B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CDFA0A-2A4B-F141-BD6C-743A92412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886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37AA8-EBDC-CB4B-A424-00B191C2E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DA5EC7-087B-1C4D-8A7A-E83BD85FB3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AFDF89-81F8-5345-9D98-6A6CCE8126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22D5B8-4C78-2849-A356-C44D2D48CC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3012A9-94E8-1340-A015-914721414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97E765-5488-894D-9963-EFA949BB30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70622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96FB20-67CD-DE47-B014-B28381AB2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570BA-CC0F-3849-9BA7-13F61FB5DD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334727-1085-A140-8257-A8A93489E73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2FBC94C-3AA8-CB48-8E35-83A9A4DDF7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A5D892-E5DC-8F45-AED0-EE654DA40E9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D5DC15-415F-474E-B0E5-F60464544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DFC2E36-5AE1-2542-88E0-37D93994D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766E3A-5B48-E74E-B6D3-E4B3FA424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968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B06AC-4058-3946-8AFE-02AFDCCFB1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B252A2-59A3-414E-A8C5-3C1C8F81E4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6E0B38-0FF9-CA4A-99BD-50D54F992B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A75A10-603E-3C4C-BF7A-B22580DA8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0747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8E8448-4BAC-3A43-AFD0-89A3679741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B34A1D1-E174-794D-B22E-0D5E48918B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3536DD9-E6D1-6444-8890-865CB1226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5878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15349-33F6-404C-8AFA-88F0A872AB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5841F7-9075-A64E-85B1-F6A0B3C3A5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0EEF0D3-284D-3447-8A49-2E9146F445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0EA36E-5A71-EA48-8E73-871BF9345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F58FC9-868C-C445-846C-FD3432E09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2805D7-11C6-E143-9C2E-EDF8A8AB5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016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77267-8604-BC42-8244-59CBC49E29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8FF1B64-40FF-1C47-9573-00D0497764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F87ABE-A856-C14D-A65F-88F0EA3FA4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3C5C89-6BB4-3B4E-95D9-313001300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C1E616-4594-EC46-A494-2CD85E852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9C7ABC4-0E81-9E46-9B7F-9AA88B07C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65573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D0A121-CE9D-6745-AECA-83D6679A9B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47B1E3-C1BB-9944-BACC-4EC28AAB97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87C7D4-F454-A340-8A94-5CD8B31AB3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9CE5CF-44D6-4F44-AC8A-0EF1CDCB2B06}" type="datetimeFigureOut">
              <a:rPr lang="en-US" smtClean="0"/>
              <a:t>10/31/21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31BFA-9DC8-B140-9095-6D3BA29570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60909-A99A-C540-B1A4-36CD892FDC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497B8-D91D-1544-910E-A9DA20C2891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3319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83E136C2-7C4B-4B53-A5DE-240D5B242E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610B59-5184-B249-B25A-247D001D4A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Fantasy Football Lineup Optimizer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B029BA-B6AF-7144-B524-D0CDDBB25B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Hugh Goode, Matt Brillantes</a:t>
            </a:r>
          </a:p>
        </p:txBody>
      </p:sp>
    </p:spTree>
    <p:extLst>
      <p:ext uri="{BB962C8B-B14F-4D97-AF65-F5344CB8AC3E}">
        <p14:creationId xmlns:p14="http://schemas.microsoft.com/office/powerpoint/2010/main" val="661185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5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5A256-AE04-5B46-ADDF-4A3C446E0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5C02B-4FF0-7F44-92A3-4B430707A6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3948113" cy="4351338"/>
          </a:xfrm>
        </p:spPr>
        <p:txBody>
          <a:bodyPr/>
          <a:lstStyle/>
          <a:p>
            <a:r>
              <a:rPr lang="en-US" i="1" dirty="0"/>
              <a:t>Average points in contest</a:t>
            </a:r>
            <a:r>
              <a:rPr lang="en-US" dirty="0"/>
              <a:t>: </a:t>
            </a:r>
            <a:r>
              <a:rPr lang="en-US" b="1" dirty="0"/>
              <a:t>127</a:t>
            </a:r>
          </a:p>
          <a:p>
            <a:r>
              <a:rPr lang="en-US" i="1" dirty="0"/>
              <a:t>Average in the money score</a:t>
            </a:r>
            <a:r>
              <a:rPr lang="en-US" dirty="0"/>
              <a:t>: </a:t>
            </a:r>
            <a:r>
              <a:rPr lang="en-US" b="1" dirty="0"/>
              <a:t>157</a:t>
            </a:r>
          </a:p>
          <a:p>
            <a:r>
              <a:rPr lang="en-US" i="1" dirty="0"/>
              <a:t>Average top score: </a:t>
            </a:r>
            <a:r>
              <a:rPr lang="en-US" b="1" dirty="0"/>
              <a:t>197</a:t>
            </a:r>
          </a:p>
          <a:p>
            <a:endParaRPr lang="en-US" b="1" dirty="0"/>
          </a:p>
          <a:p>
            <a:pPr marL="0" indent="0">
              <a:buNone/>
            </a:pPr>
            <a:r>
              <a:rPr lang="en-US" sz="1800" i="1" dirty="0"/>
              <a:t>Source: </a:t>
            </a:r>
            <a:r>
              <a:rPr lang="en-US" sz="1800" i="1" dirty="0" err="1"/>
              <a:t>rotogrinders.com</a:t>
            </a:r>
            <a:endParaRPr lang="en-US" sz="1800" i="1" dirty="0"/>
          </a:p>
          <a:p>
            <a:endParaRPr lang="en-US" b="1" dirty="0"/>
          </a:p>
        </p:txBody>
      </p:sp>
      <p:pic>
        <p:nvPicPr>
          <p:cNvPr id="1026" name="Picture 2" descr="rg misc bales dk week 2 image 2014 2">
            <a:extLst>
              <a:ext uri="{FF2B5EF4-FFF2-40B4-BE49-F238E27FC236}">
                <a16:creationId xmlns:a16="http://schemas.microsoft.com/office/drawing/2014/main" id="{2D6568C8-8EB3-C646-BEF8-C39A3DDF66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1549" y="2163763"/>
            <a:ext cx="6769100" cy="401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7693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796B912-F49F-794D-A78B-624E377A6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Histogram of Difference in Projection</a:t>
            </a:r>
            <a:br>
              <a:rPr lang="en-US" dirty="0"/>
            </a:br>
            <a:r>
              <a:rPr lang="en-US" dirty="0"/>
              <a:t>(Filter out players with projected points &lt; 5)</a:t>
            </a:r>
          </a:p>
        </p:txBody>
      </p:sp>
      <p:pic>
        <p:nvPicPr>
          <p:cNvPr id="3" name="Picture 2" descr="Chart, histogram&#10;&#10;Description automatically generated">
            <a:extLst>
              <a:ext uri="{FF2B5EF4-FFF2-40B4-BE49-F238E27FC236}">
                <a16:creationId xmlns:a16="http://schemas.microsoft.com/office/drawing/2014/main" id="{A3552E20-F8C1-004C-B66E-0698CB880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1944" y="1690688"/>
            <a:ext cx="6488111" cy="4664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049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E05CA-96C4-7D4E-A676-8D2BC0ACC5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Histogram of Difference in Projection</a:t>
            </a:r>
            <a:br>
              <a:rPr lang="en-US" dirty="0"/>
            </a:br>
            <a:r>
              <a:rPr lang="en-US" dirty="0"/>
              <a:t>(Filter out players with projected points &lt; 10)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BEBE7D1F-705B-CF43-9834-DB59BAD7C2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4099" y="1779587"/>
            <a:ext cx="7063801" cy="5078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3319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F694E-2821-7144-B32B-A8A58E980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Histogram of Difference in Projection</a:t>
            </a:r>
            <a:br>
              <a:rPr lang="en-US" dirty="0"/>
            </a:br>
            <a:r>
              <a:rPr lang="en-US" dirty="0"/>
              <a:t>(Filter out players with projected points &lt;15)</a:t>
            </a:r>
          </a:p>
        </p:txBody>
      </p:sp>
      <p:pic>
        <p:nvPicPr>
          <p:cNvPr id="4" name="Picture 3" descr="Chart, histogram&#10;&#10;Description automatically generated">
            <a:extLst>
              <a:ext uri="{FF2B5EF4-FFF2-40B4-BE49-F238E27FC236}">
                <a16:creationId xmlns:a16="http://schemas.microsoft.com/office/drawing/2014/main" id="{0F9BFEF8-BE6B-1146-AF17-EE14406B74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3381" y="2039013"/>
            <a:ext cx="6345237" cy="4561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2015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F934C-0356-E944-AB64-50A2B5F20D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Improvement in Random Walk as #trials increase</a:t>
            </a:r>
          </a:p>
        </p:txBody>
      </p:sp>
      <p:pic>
        <p:nvPicPr>
          <p:cNvPr id="4" name="Picture 3" descr="Chart, line chart&#10;&#10;Description automatically generated">
            <a:extLst>
              <a:ext uri="{FF2B5EF4-FFF2-40B4-BE49-F238E27FC236}">
                <a16:creationId xmlns:a16="http://schemas.microsoft.com/office/drawing/2014/main" id="{12DA74C9-264A-A646-BABF-FE17B4CCF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0481" y="1690688"/>
            <a:ext cx="7031037" cy="50548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C9317AB-8555-A74C-9777-85042C1F3C3C}"/>
              </a:ext>
            </a:extLst>
          </p:cNvPr>
          <p:cNvSpPr txBox="1"/>
          <p:nvPr/>
        </p:nvSpPr>
        <p:spPr>
          <a:xfrm>
            <a:off x="708818" y="5472112"/>
            <a:ext cx="18716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LP Solver solution: 174</a:t>
            </a:r>
          </a:p>
        </p:txBody>
      </p:sp>
    </p:spTree>
    <p:extLst>
      <p:ext uri="{BB962C8B-B14F-4D97-AF65-F5344CB8AC3E}">
        <p14:creationId xmlns:p14="http://schemas.microsoft.com/office/powerpoint/2010/main" val="8660855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DAC611-DC01-724E-B9B5-89F842966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Prev. Week Projection vs. Actual Points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6C275F83-56A9-4F49-B3FF-1DFE754BD3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75" y="1690688"/>
            <a:ext cx="6711950" cy="4547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2672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71D3FA-7058-E645-90F2-FDFD92582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Average Points for Player vs. Standard Deviation 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0180DFBD-AEAC-7549-97CB-6CF1CDA7F1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950" y="1476375"/>
            <a:ext cx="74041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4884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C38C5E-7F8E-BC4C-8261-454F84616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C12C54-4062-DC4B-A95F-EFA4F3C253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Include player standard deviation as constraint in LP Solver function</a:t>
            </a:r>
          </a:p>
          <a:p>
            <a:r>
              <a:rPr lang="en-US" dirty="0"/>
              <a:t>Incorporate actual player game statistics and create model to run more accurate predictions than running average</a:t>
            </a:r>
          </a:p>
          <a:p>
            <a:r>
              <a:rPr lang="en-US" dirty="0"/>
              <a:t>Add NBA tab to app, other sports?</a:t>
            </a:r>
          </a:p>
        </p:txBody>
      </p:sp>
    </p:spTree>
    <p:extLst>
      <p:ext uri="{BB962C8B-B14F-4D97-AF65-F5344CB8AC3E}">
        <p14:creationId xmlns:p14="http://schemas.microsoft.com/office/powerpoint/2010/main" val="8983499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2D994-DC21-8F45-A4B5-2634DFAF0C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Intro/Recap </a:t>
            </a:r>
          </a:p>
        </p:txBody>
      </p:sp>
      <p:pic>
        <p:nvPicPr>
          <p:cNvPr id="3" name="Picture 2" descr="Fantasy football advice, Wild Card weekend: FanDuel roster tinkering -  SBNation.com">
            <a:extLst>
              <a:ext uri="{FF2B5EF4-FFF2-40B4-BE49-F238E27FC236}">
                <a16:creationId xmlns:a16="http://schemas.microsoft.com/office/drawing/2014/main" id="{28C6AC1C-F9B8-7D44-8317-8FEACD706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3029" y="1331146"/>
            <a:ext cx="7795883" cy="5526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67344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5AD3-87C9-FF4A-87D0-4EB8A1927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1 Overview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0EA28DF-5AD9-FD49-8D8C-C3FD737E7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8761" y="1995410"/>
            <a:ext cx="4889500" cy="3733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C474F40-6D78-CC44-8EB6-DE5C7511EF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5049929"/>
              </p:ext>
            </p:extLst>
          </p:nvPr>
        </p:nvGraphicFramePr>
        <p:xfrm>
          <a:off x="157161" y="1995410"/>
          <a:ext cx="6668593" cy="339469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953492">
                  <a:extLst>
                    <a:ext uri="{9D8B030D-6E8A-4147-A177-3AD203B41FA5}">
                      <a16:colId xmlns:a16="http://schemas.microsoft.com/office/drawing/2014/main" val="9090201"/>
                    </a:ext>
                  </a:extLst>
                </a:gridCol>
                <a:gridCol w="389182">
                  <a:extLst>
                    <a:ext uri="{9D8B030D-6E8A-4147-A177-3AD203B41FA5}">
                      <a16:colId xmlns:a16="http://schemas.microsoft.com/office/drawing/2014/main" val="1821206664"/>
                    </a:ext>
                  </a:extLst>
                </a:gridCol>
                <a:gridCol w="834000">
                  <a:extLst>
                    <a:ext uri="{9D8B030D-6E8A-4147-A177-3AD203B41FA5}">
                      <a16:colId xmlns:a16="http://schemas.microsoft.com/office/drawing/2014/main" val="449193171"/>
                    </a:ext>
                  </a:extLst>
                </a:gridCol>
                <a:gridCol w="984484">
                  <a:extLst>
                    <a:ext uri="{9D8B030D-6E8A-4147-A177-3AD203B41FA5}">
                      <a16:colId xmlns:a16="http://schemas.microsoft.com/office/drawing/2014/main" val="667328713"/>
                    </a:ext>
                  </a:extLst>
                </a:gridCol>
                <a:gridCol w="804307">
                  <a:extLst>
                    <a:ext uri="{9D8B030D-6E8A-4147-A177-3AD203B41FA5}">
                      <a16:colId xmlns:a16="http://schemas.microsoft.com/office/drawing/2014/main" val="1861951227"/>
                    </a:ext>
                  </a:extLst>
                </a:gridCol>
                <a:gridCol w="1210990">
                  <a:extLst>
                    <a:ext uri="{9D8B030D-6E8A-4147-A177-3AD203B41FA5}">
                      <a16:colId xmlns:a16="http://schemas.microsoft.com/office/drawing/2014/main" val="3152853862"/>
                    </a:ext>
                  </a:extLst>
                </a:gridCol>
                <a:gridCol w="856197">
                  <a:extLst>
                    <a:ext uri="{9D8B030D-6E8A-4147-A177-3AD203B41FA5}">
                      <a16:colId xmlns:a16="http://schemas.microsoft.com/office/drawing/2014/main" val="1691914440"/>
                    </a:ext>
                  </a:extLst>
                </a:gridCol>
                <a:gridCol w="635941">
                  <a:extLst>
                    <a:ext uri="{9D8B030D-6E8A-4147-A177-3AD203B41FA5}">
                      <a16:colId xmlns:a16="http://schemas.microsoft.com/office/drawing/2014/main" val="1179676076"/>
                    </a:ext>
                  </a:extLst>
                </a:gridCol>
              </a:tblGrid>
              <a:tr h="50334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 dirty="0">
                          <a:effectLst/>
                        </a:rPr>
                        <a:t>Name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Pos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FanDuel Salary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Cumulative Points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Games Played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Average Points (Projection for Future Performance)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Cost per Point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u="none" strike="noStrike">
                          <a:effectLst/>
                        </a:rPr>
                        <a:t>Value Rank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813086300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Brown, Marquise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$6,800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89.6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17.92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$379.46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2380572960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Williams, Mike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$7,700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100.6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20.12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$382.70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426177252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Samuel, Deebo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$7,700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94.5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18.9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$407.41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2486104430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Kupp, Cooper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$8,400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100.3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20.06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$418.74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3806295322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Chase, Ja'Marr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$7,300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86.9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17.38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$420.02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598408698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Brown, Antonio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$6,500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61.1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15.275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$425.53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6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3454215750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Hill, Tyreek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$8,500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96.6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19.32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$439.96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1650541317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Evans, Mike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$7,000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77.8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15.56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$449.87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8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26751226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Adams, Davante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$8,200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90.9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18.18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$451.05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3706546852"/>
                  </a:ext>
                </a:extLst>
              </a:tr>
              <a:tr h="17340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Metcalf, D.K.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WR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$7,400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80.8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16.16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$457.92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10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350" marR="9350" marT="9350" marB="0" anchor="b"/>
                </a:tc>
                <a:extLst>
                  <a:ext uri="{0D108BD9-81ED-4DB2-BD59-A6C34878D82A}">
                    <a16:rowId xmlns:a16="http://schemas.microsoft.com/office/drawing/2014/main" val="11604348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37223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EF0BB3-BB6A-B743-9CBF-E4549530DF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New Data – DraftKings Projections &amp; Salaries for upcoming contests</a:t>
            </a:r>
          </a:p>
        </p:txBody>
      </p:sp>
      <p:pic>
        <p:nvPicPr>
          <p:cNvPr id="6" name="Picture 5" descr="Chart, treemap chart&#10;&#10;Description automatically generated">
            <a:extLst>
              <a:ext uri="{FF2B5EF4-FFF2-40B4-BE49-F238E27FC236}">
                <a16:creationId xmlns:a16="http://schemas.microsoft.com/office/drawing/2014/main" id="{40C16691-F3C7-D94C-A729-8EE7E54A6A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555" y="1928812"/>
            <a:ext cx="6452169" cy="463868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DB892E-A791-BE49-B651-F60FE54023F7}"/>
              </a:ext>
            </a:extLst>
          </p:cNvPr>
          <p:cNvSpPr txBox="1"/>
          <p:nvPr/>
        </p:nvSpPr>
        <p:spPr>
          <a:xfrm>
            <a:off x="8996361" y="5143500"/>
            <a:ext cx="23574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Note: Correlation between salary and actual points = 0.58</a:t>
            </a:r>
          </a:p>
        </p:txBody>
      </p:sp>
    </p:spTree>
    <p:extLst>
      <p:ext uri="{BB962C8B-B14F-4D97-AF65-F5344CB8AC3E}">
        <p14:creationId xmlns:p14="http://schemas.microsoft.com/office/powerpoint/2010/main" val="2737353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scatter chart&#10;&#10;Description automatically generated">
            <a:extLst>
              <a:ext uri="{FF2B5EF4-FFF2-40B4-BE49-F238E27FC236}">
                <a16:creationId xmlns:a16="http://schemas.microsoft.com/office/drawing/2014/main" id="{03B63E4C-9447-1D40-99DE-FA21AFB372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399" y="171450"/>
            <a:ext cx="7716837" cy="55479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42A2AF-FC09-6441-95CE-45DD7839BE9E}"/>
              </a:ext>
            </a:extLst>
          </p:cNvPr>
          <p:cNvSpPr txBox="1"/>
          <p:nvPr/>
        </p:nvSpPr>
        <p:spPr>
          <a:xfrm>
            <a:off x="1671638" y="5719354"/>
            <a:ext cx="64579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Linear Equation : y = 3.9x - 10.6</a:t>
            </a:r>
          </a:p>
          <a:p>
            <a:r>
              <a:rPr lang="en-US" dirty="0"/>
              <a:t>R^2 = 0.67</a:t>
            </a:r>
          </a:p>
          <a:p>
            <a:r>
              <a:rPr lang="en-US" dirty="0"/>
              <a:t>Residual Standard Error = 3.6</a:t>
            </a:r>
          </a:p>
        </p:txBody>
      </p:sp>
    </p:spTree>
    <p:extLst>
      <p:ext uri="{BB962C8B-B14F-4D97-AF65-F5344CB8AC3E}">
        <p14:creationId xmlns:p14="http://schemas.microsoft.com/office/powerpoint/2010/main" val="34354817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B5AA24-81BD-5546-956C-FD7F8A477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Possible Lineup Combinations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78EAB-3A1A-A644-B871-4042C8032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C = n! / ((n-r)! * r!)</a:t>
            </a:r>
          </a:p>
          <a:p>
            <a:pPr lvl="1"/>
            <a:r>
              <a:rPr lang="en-US" dirty="0"/>
              <a:t>C = combination</a:t>
            </a:r>
          </a:p>
          <a:p>
            <a:pPr lvl="1"/>
            <a:r>
              <a:rPr lang="en-US" dirty="0"/>
              <a:t>n = number of items</a:t>
            </a:r>
          </a:p>
          <a:p>
            <a:pPr lvl="1"/>
            <a:r>
              <a:rPr lang="en-US" dirty="0"/>
              <a:t>r = items to select</a:t>
            </a:r>
          </a:p>
          <a:p>
            <a:r>
              <a:rPr lang="en-US" dirty="0"/>
              <a:t>QB: n = 32, r = 1</a:t>
            </a:r>
          </a:p>
          <a:p>
            <a:r>
              <a:rPr lang="en-US" dirty="0"/>
              <a:t>RB: n = 64, r = 2</a:t>
            </a:r>
          </a:p>
          <a:p>
            <a:r>
              <a:rPr lang="en-US" dirty="0"/>
              <a:t>WR: n = 96, r = 3</a:t>
            </a:r>
          </a:p>
          <a:p>
            <a:r>
              <a:rPr lang="en-US" dirty="0"/>
              <a:t>TE: n = 32, r = 1</a:t>
            </a:r>
          </a:p>
          <a:p>
            <a:r>
              <a:rPr lang="en-US" dirty="0"/>
              <a:t>K: n = 32, r = 1</a:t>
            </a:r>
          </a:p>
          <a:p>
            <a:r>
              <a:rPr lang="en-US" dirty="0"/>
              <a:t>DEF: n = 32, r =1</a:t>
            </a:r>
          </a:p>
          <a:p>
            <a:r>
              <a:rPr lang="en-US" dirty="0"/>
              <a:t>32 * 2,016 * 142,880 * 32 * 32 * 32 = </a:t>
            </a:r>
            <a:r>
              <a:rPr lang="en-US" b="1" dirty="0"/>
              <a:t>302 Trillion Lineup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8926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221BC-5D8E-F545-8110-5CCE72E6F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Walk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992A3D-B14F-DA47-BD6B-EF7B2453F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Create script to randomly generate lineups fitting the position and salary requirements</a:t>
            </a:r>
          </a:p>
          <a:p>
            <a:r>
              <a:rPr lang="en-US" dirty="0"/>
              <a:t>Inputs: </a:t>
            </a:r>
          </a:p>
          <a:p>
            <a:pPr lvl="1"/>
            <a:r>
              <a:rPr lang="en-US" dirty="0"/>
              <a:t>Table of players with positions, salaries, and project points</a:t>
            </a:r>
          </a:p>
          <a:p>
            <a:pPr lvl="1"/>
            <a:r>
              <a:rPr lang="en-US" dirty="0"/>
              <a:t>Number of lineups to simulate </a:t>
            </a:r>
          </a:p>
          <a:p>
            <a:r>
              <a:rPr lang="en-US" dirty="0"/>
              <a:t>Sort lineups by total projected team points</a:t>
            </a:r>
          </a:p>
          <a:p>
            <a:r>
              <a:rPr lang="en-US" dirty="0"/>
              <a:t>Output:</a:t>
            </a:r>
          </a:p>
          <a:p>
            <a:pPr lvl="1"/>
            <a:r>
              <a:rPr lang="en-US" dirty="0"/>
              <a:t>Top n lineups</a:t>
            </a:r>
          </a:p>
        </p:txBody>
      </p:sp>
    </p:spTree>
    <p:extLst>
      <p:ext uri="{BB962C8B-B14F-4D97-AF65-F5344CB8AC3E}">
        <p14:creationId xmlns:p14="http://schemas.microsoft.com/office/powerpoint/2010/main" val="33092532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9C689-B2B2-414F-8708-929787821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Knapsack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B1F23B-3D95-F540-A346-E39AF84B37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Given a set of items, each with a weight and a value, determine the number of each item to include in a collection so that the total weight is less than or equal to a given limit and the total value is as large as possible.</a:t>
            </a:r>
          </a:p>
          <a:p>
            <a:r>
              <a:rPr lang="en-US" dirty="0"/>
              <a:t>Linear programming is a technique for the optimization of linear objective function, subject to linear equality and linear inequality constraints</a:t>
            </a:r>
          </a:p>
          <a:p>
            <a:r>
              <a:rPr lang="en-US" dirty="0"/>
              <a:t>R Library “</a:t>
            </a:r>
            <a:r>
              <a:rPr lang="en-US" dirty="0" err="1"/>
              <a:t>lpSolve</a:t>
            </a:r>
            <a:r>
              <a:rPr lang="en-US" dirty="0"/>
              <a:t>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9325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864EC-57A7-5B46-A561-8D08BA284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 Demo</a:t>
            </a:r>
          </a:p>
        </p:txBody>
      </p:sp>
    </p:spTree>
    <p:extLst>
      <p:ext uri="{BB962C8B-B14F-4D97-AF65-F5344CB8AC3E}">
        <p14:creationId xmlns:p14="http://schemas.microsoft.com/office/powerpoint/2010/main" val="31811178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595</TotalTime>
  <Words>557</Words>
  <Application>Microsoft Macintosh PowerPoint</Application>
  <PresentationFormat>Widescreen</PresentationFormat>
  <Paragraphs>139</Paragraphs>
  <Slides>17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Helvetica Neue</vt:lpstr>
      <vt:lpstr>Office Theme</vt:lpstr>
      <vt:lpstr>Fantasy Football Lineup Optimizer</vt:lpstr>
      <vt:lpstr>Intro/Recap </vt:lpstr>
      <vt:lpstr>Project 1 Overview</vt:lpstr>
      <vt:lpstr>New Data – DraftKings Projections &amp; Salaries for upcoming contests</vt:lpstr>
      <vt:lpstr>PowerPoint Presentation</vt:lpstr>
      <vt:lpstr>Possible Lineup Combinations</vt:lpstr>
      <vt:lpstr>Random Walk</vt:lpstr>
      <vt:lpstr>Knapsack Problem</vt:lpstr>
      <vt:lpstr>App Demo</vt:lpstr>
      <vt:lpstr>Compare Results</vt:lpstr>
      <vt:lpstr>Histogram of Difference in Projection (Filter out players with projected points &lt; 5)</vt:lpstr>
      <vt:lpstr>Histogram of Difference in Projection (Filter out players with projected points &lt; 10)</vt:lpstr>
      <vt:lpstr>Histogram of Difference in Projection (Filter out players with projected points &lt;15)</vt:lpstr>
      <vt:lpstr>Improvement in Random Walk as #trials increase</vt:lpstr>
      <vt:lpstr>Prev. Week Projection vs. Actual Points</vt:lpstr>
      <vt:lpstr>Average Points for Player vs. Standard Deviation </vt:lpstr>
      <vt:lpstr>Conclusions &amp; 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Fantasy Football Lineup Optimizer</dc:title>
  <dc:creator>Hugh Goode III</dc:creator>
  <cp:lastModifiedBy>Hugh Goode III</cp:lastModifiedBy>
  <cp:revision>9</cp:revision>
  <dcterms:created xsi:type="dcterms:W3CDTF">2021-10-29T03:57:44Z</dcterms:created>
  <dcterms:modified xsi:type="dcterms:W3CDTF">2021-10-31T20:09:52Z</dcterms:modified>
</cp:coreProperties>
</file>

<file path=docProps/thumbnail.jpeg>
</file>